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Pinyon Script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font" Target="fonts/PinyonScrip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jpg>
</file>

<file path=ppt/media/image02.jpg>
</file>

<file path=ppt/media/image03.jpg>
</file>

<file path=ppt/media/image04.png>
</file>

<file path=ppt/media/image05.png>
</file>

<file path=ppt/media/image06.jp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カスタムのレイアウト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カスタムのレイアウト 1"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カスタムのレイアウト 3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カスタムのレイアウト 4"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 txBox="1"/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  <a:noFill/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カスタムのレイアウト 2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カスタムのレイアウト 5">
    <p:bg>
      <p:bgPr>
        <a:solidFill>
          <a:srgbClr val="FFFF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カスタムのレイアウト 6"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810900" y="772300"/>
            <a:ext cx="7537500" cy="40623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24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20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20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20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20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20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20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20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jpg"/><Relationship Id="rId4" Type="http://schemas.openxmlformats.org/officeDocument/2006/relationships/image" Target="../media/image02.jpg"/><Relationship Id="rId5" Type="http://schemas.openxmlformats.org/officeDocument/2006/relationships/image" Target="../media/image0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jpg"/><Relationship Id="rId4" Type="http://schemas.openxmlformats.org/officeDocument/2006/relationships/image" Target="../media/image0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png"/><Relationship Id="rId4" Type="http://schemas.openxmlformats.org/officeDocument/2006/relationships/image" Target="../media/image07.png"/><Relationship Id="rId5" Type="http://schemas.openxmlformats.org/officeDocument/2006/relationships/image" Target="../media/image0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77"/>
          <p:cNvPicPr preferRelativeResize="0"/>
          <p:nvPr/>
        </p:nvPicPr>
        <p:blipFill rotWithShape="1">
          <a:blip r:embed="rId3">
            <a:alphaModFix amt="80000"/>
          </a:blip>
          <a:srcRect b="7813" l="0" r="0" t="781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/>
        </p:nvSpPr>
        <p:spPr>
          <a:xfrm>
            <a:off x="318650" y="3034500"/>
            <a:ext cx="6022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" sz="3600">
                <a:solidFill>
                  <a:schemeClr val="lt1"/>
                </a:solidFill>
                <a:latin typeface="Pinyon Script"/>
                <a:ea typeface="Pinyon Script"/>
                <a:cs typeface="Pinyon Script"/>
                <a:sym typeface="Pinyon Script"/>
              </a:rPr>
              <a:t>５班　過去の作品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242775" y="1957250"/>
            <a:ext cx="7525500" cy="3095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i="1" lang="en" sz="3600">
                <a:latin typeface="Pinyon Script"/>
                <a:ea typeface="Pinyon Script"/>
                <a:cs typeface="Pinyon Script"/>
                <a:sym typeface="Pinyon Script"/>
              </a:rPr>
              <a:t>５班　過去の作品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 b="0" l="20657" r="20657" t="0"/>
          <a:stretch/>
        </p:blipFill>
        <p:spPr>
          <a:xfrm>
            <a:off x="22200" y="0"/>
            <a:ext cx="45276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 rotWithShape="1">
          <a:blip r:embed="rId4">
            <a:alphaModFix/>
          </a:blip>
          <a:srcRect b="0" l="20657" r="20657" t="0"/>
          <a:stretch/>
        </p:blipFill>
        <p:spPr>
          <a:xfrm>
            <a:off x="4594200" y="0"/>
            <a:ext cx="4527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4600" y="0"/>
            <a:ext cx="3219726" cy="53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6650" y="0"/>
            <a:ext cx="3855900" cy="53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 rotWithShape="1">
          <a:blip r:embed="rId5">
            <a:alphaModFix/>
          </a:blip>
          <a:srcRect b="4379" l="0" r="0" t="0"/>
          <a:stretch/>
        </p:blipFill>
        <p:spPr>
          <a:xfrm>
            <a:off x="6155750" y="0"/>
            <a:ext cx="3560976" cy="53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0" y="121375"/>
            <a:ext cx="9725400" cy="6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b="1" sz="48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4828500" y="445025"/>
            <a:ext cx="3206400" cy="513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445025"/>
            <a:ext cx="4003800" cy="45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Impact"/>
                <a:ea typeface="Impact"/>
                <a:cs typeface="Impact"/>
                <a:sym typeface="Impact"/>
              </a:rPr>
              <a:t>第一週目プロトタイピング</a:t>
            </a:r>
          </a:p>
          <a:p>
            <a:pPr lvl="0">
              <a:spcBef>
                <a:spcPts val="0"/>
              </a:spcBef>
              <a:buNone/>
            </a:pPr>
            <a:r>
              <a:rPr b="1" lang="en">
                <a:latin typeface="Impact"/>
                <a:ea typeface="Impact"/>
                <a:cs typeface="Impact"/>
                <a:sym typeface="Impact"/>
              </a:rPr>
              <a:t>わかった点</a:t>
            </a:r>
          </a:p>
          <a:p>
            <a:pPr indent="-228600" lvl="0" marL="457200" rtl="0">
              <a:spcBef>
                <a:spcPts val="0"/>
              </a:spcBef>
              <a:buFont typeface="Impact"/>
            </a:pPr>
            <a:r>
              <a:rPr b="1" lang="en">
                <a:latin typeface="Impact"/>
                <a:ea typeface="Impact"/>
                <a:cs typeface="Impact"/>
                <a:sym typeface="Impact"/>
              </a:rPr>
              <a:t>間にノリとしての存在</a:t>
            </a:r>
          </a:p>
          <a:p>
            <a:pPr indent="-228600" lvl="0" marL="457200" rtl="0">
              <a:spcBef>
                <a:spcPts val="0"/>
              </a:spcBef>
              <a:buFont typeface="Impact"/>
            </a:pPr>
            <a:r>
              <a:rPr b="1" lang="en">
                <a:latin typeface="Impact"/>
                <a:ea typeface="Impact"/>
                <a:cs typeface="Impact"/>
                <a:sym typeface="Impact"/>
              </a:rPr>
              <a:t>水を吸収して保つものでなく、弾くものの方が有利</a:t>
            </a:r>
          </a:p>
          <a:p>
            <a:pPr indent="-228600" lvl="0" marL="457200" rtl="0">
              <a:spcBef>
                <a:spcPts val="0"/>
              </a:spcBef>
              <a:buFont typeface="Impact"/>
            </a:pPr>
            <a:r>
              <a:rPr b="1" lang="en">
                <a:latin typeface="Impact"/>
                <a:ea typeface="Impact"/>
                <a:cs typeface="Impact"/>
                <a:sym typeface="Impact"/>
              </a:rPr>
              <a:t>焼く、冷やすなどで形状を保つ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>
                <a:latin typeface="Impact"/>
                <a:ea typeface="Impact"/>
                <a:cs typeface="Impact"/>
                <a:sym typeface="Impact"/>
              </a:rPr>
              <a:t>問題点</a:t>
            </a:r>
          </a:p>
          <a:p>
            <a:pPr indent="-228600" lvl="0" marL="457200" rtl="0">
              <a:spcBef>
                <a:spcPts val="0"/>
              </a:spcBef>
              <a:buFont typeface="Impact"/>
            </a:pPr>
            <a:r>
              <a:rPr b="1" lang="en">
                <a:latin typeface="Impact"/>
                <a:ea typeface="Impact"/>
                <a:cs typeface="Impact"/>
                <a:sym typeface="Impact"/>
              </a:rPr>
              <a:t>並び方に規則性（持ち手など）</a:t>
            </a:r>
          </a:p>
          <a:p>
            <a:pPr indent="-228600" lvl="0" marL="457200" rtl="0">
              <a:spcBef>
                <a:spcPts val="0"/>
              </a:spcBef>
              <a:buFont typeface="Impact"/>
            </a:pPr>
            <a:r>
              <a:rPr b="1" lang="en">
                <a:latin typeface="Impact"/>
                <a:ea typeface="Impact"/>
                <a:cs typeface="Impact"/>
                <a:sym typeface="Impact"/>
              </a:rPr>
              <a:t>水が漏れない工夫</a:t>
            </a:r>
          </a:p>
          <a:p>
            <a:pPr indent="-228600" lvl="0" marL="457200" rtl="0">
              <a:spcBef>
                <a:spcPts val="0"/>
              </a:spcBef>
              <a:buFont typeface="Impact"/>
            </a:pPr>
            <a:r>
              <a:rPr b="1" lang="en">
                <a:latin typeface="Impact"/>
                <a:ea typeface="Impact"/>
                <a:cs typeface="Impact"/>
                <a:sym typeface="Impact"/>
              </a:rPr>
              <a:t> 1ℓ入るサイズ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7825" y="0"/>
            <a:ext cx="38576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/>
        </p:nvSpPr>
        <p:spPr>
          <a:xfrm>
            <a:off x="2313050" y="4458725"/>
            <a:ext cx="87654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2008700" y="4595675"/>
            <a:ext cx="8765400" cy="10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 b="0" l="20657" r="20657" t="0"/>
          <a:stretch/>
        </p:blipFill>
        <p:spPr>
          <a:xfrm>
            <a:off x="4527600" y="0"/>
            <a:ext cx="46164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 rotWithShape="1">
          <a:blip r:embed="rId4">
            <a:alphaModFix/>
          </a:blip>
          <a:srcRect b="0" l="20657" r="20657" t="0"/>
          <a:stretch/>
        </p:blipFill>
        <p:spPr>
          <a:xfrm>
            <a:off x="0" y="0"/>
            <a:ext cx="4527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4250" y="0"/>
            <a:ext cx="4367400" cy="6785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3150" y="0"/>
            <a:ext cx="5337699" cy="535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>
            <a:off x="3087850" y="4088575"/>
            <a:ext cx="6056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3000"/>
              <a:t>ポッキー８箱分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118"/>
          <p:cNvPicPr preferRelativeResize="0"/>
          <p:nvPr/>
        </p:nvPicPr>
        <p:blipFill rotWithShape="1">
          <a:blip r:embed="rId3">
            <a:alphaModFix amt="50000"/>
          </a:blip>
          <a:srcRect b="7813" l="0" r="0" t="7813"/>
          <a:stretch/>
        </p:blipFill>
        <p:spPr>
          <a:xfrm>
            <a:off x="0" y="0"/>
            <a:ext cx="9144003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ロウソクのロウで花瓶の瓶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b="28906" l="0" r="0" t="28906"/>
          <a:stretch/>
        </p:blipFill>
        <p:spPr>
          <a:xfrm>
            <a:off x="0" y="0"/>
            <a:ext cx="9144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 rotWithShape="1">
          <a:blip r:embed="rId4">
            <a:alphaModFix/>
          </a:blip>
          <a:srcRect b="28906" l="0" r="0" t="28906"/>
          <a:stretch/>
        </p:blipFill>
        <p:spPr>
          <a:xfrm>
            <a:off x="0" y="2571750"/>
            <a:ext cx="9144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Shape 130"/>
          <p:cNvPicPr preferRelativeResize="0"/>
          <p:nvPr/>
        </p:nvPicPr>
        <p:blipFill rotWithShape="1">
          <a:blip r:embed="rId3">
            <a:alphaModFix/>
          </a:blip>
          <a:srcRect b="0" l="10089" r="10089" t="0"/>
          <a:stretch/>
        </p:blipFill>
        <p:spPr>
          <a:xfrm>
            <a:off x="5498350" y="0"/>
            <a:ext cx="3645651" cy="24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 rotWithShape="1">
          <a:blip r:embed="rId4">
            <a:alphaModFix/>
          </a:blip>
          <a:srcRect b="0" l="10089" r="10089" t="0"/>
          <a:stretch/>
        </p:blipFill>
        <p:spPr>
          <a:xfrm>
            <a:off x="5498349" y="2471700"/>
            <a:ext cx="3645651" cy="267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 rotWithShape="1">
          <a:blip r:embed="rId5">
            <a:alphaModFix/>
          </a:blip>
          <a:srcRect b="0" l="10089" r="10089" t="0"/>
          <a:stretch/>
        </p:blipFill>
        <p:spPr>
          <a:xfrm>
            <a:off x="0" y="0"/>
            <a:ext cx="54983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hape 137"/>
          <p:cNvPicPr preferRelativeResize="0"/>
          <p:nvPr/>
        </p:nvPicPr>
        <p:blipFill rotWithShape="1">
          <a:blip r:embed="rId3">
            <a:alphaModFix/>
          </a:blip>
          <a:srcRect b="0" l="16665" r="16672" t="0"/>
          <a:stretch/>
        </p:blipFill>
        <p:spPr>
          <a:xfrm>
            <a:off x="1051674" y="11"/>
            <a:ext cx="3429655" cy="3429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Shape 138"/>
          <p:cNvPicPr preferRelativeResize="0"/>
          <p:nvPr/>
        </p:nvPicPr>
        <p:blipFill rotWithShape="1">
          <a:blip r:embed="rId4">
            <a:alphaModFix/>
          </a:blip>
          <a:srcRect b="0" l="16665" r="16672" t="0"/>
          <a:stretch/>
        </p:blipFill>
        <p:spPr>
          <a:xfrm>
            <a:off x="4662690" y="1713711"/>
            <a:ext cx="3429655" cy="3429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